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notesMasterIdLst>
    <p:notesMasterId r:id="rId19"/>
  </p:notesMasterIdLst>
  <p:sldIdLst>
    <p:sldId id="256" r:id="rId2"/>
    <p:sldId id="273" r:id="rId3"/>
    <p:sldId id="259" r:id="rId4"/>
    <p:sldId id="262" r:id="rId5"/>
    <p:sldId id="280" r:id="rId6"/>
    <p:sldId id="282" r:id="rId7"/>
    <p:sldId id="264" r:id="rId8"/>
    <p:sldId id="265" r:id="rId9"/>
    <p:sldId id="266" r:id="rId10"/>
    <p:sldId id="270" r:id="rId11"/>
    <p:sldId id="267" r:id="rId12"/>
    <p:sldId id="268" r:id="rId13"/>
    <p:sldId id="283" r:id="rId14"/>
    <p:sldId id="271" r:id="rId15"/>
    <p:sldId id="272" r:id="rId16"/>
    <p:sldId id="27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2" autoAdjust="0"/>
  </p:normalViewPr>
  <p:slideViewPr>
    <p:cSldViewPr snapToObjects="1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29A68-DC9C-4844-B384-C1DB1F6E2A01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41B86-ACAD-437F-AAD7-B6E1BA06C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79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호버링은 기능 구현 여부에 따라 추가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80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만능기판 </a:t>
            </a:r>
            <a:r>
              <a:rPr lang="en-US" altLang="ko-KR" dirty="0">
                <a:sym typeface="Wingdings" panose="05000000000000000000" pitchFamily="2" charset="2"/>
              </a:rPr>
              <a:t> PCB </a:t>
            </a:r>
            <a:r>
              <a:rPr lang="ko-KR" altLang="en-US" dirty="0">
                <a:sym typeface="Wingdings" panose="05000000000000000000" pitchFamily="2" charset="2"/>
              </a:rPr>
              <a:t>변천사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4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만능기판 </a:t>
            </a:r>
            <a:r>
              <a:rPr lang="en-US" altLang="ko-KR" dirty="0">
                <a:sym typeface="Wingdings" panose="05000000000000000000" pitchFamily="2" charset="2"/>
              </a:rPr>
              <a:t> PCB </a:t>
            </a:r>
            <a:r>
              <a:rPr lang="ko-KR" altLang="en-US" dirty="0">
                <a:sym typeface="Wingdings" panose="05000000000000000000" pitchFamily="2" charset="2"/>
              </a:rPr>
              <a:t>변천사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91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제거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번 제거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34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Dimension </a:t>
            </a:r>
            <a:r>
              <a:rPr lang="ko-KR" altLang="en-US" dirty="0"/>
              <a:t>구체화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data), </a:t>
            </a:r>
          </a:p>
          <a:p>
            <a:endParaRPr lang="en-US" altLang="ko-KR" dirty="0"/>
          </a:p>
          <a:p>
            <a:r>
              <a:rPr lang="en-US" altLang="ko-KR" dirty="0"/>
              <a:t>660 * 660 * 450</a:t>
            </a:r>
          </a:p>
          <a:p>
            <a:r>
              <a:rPr lang="ko-KR" altLang="en-US" dirty="0"/>
              <a:t>축간거리 </a:t>
            </a:r>
            <a:r>
              <a:rPr lang="en-US" altLang="ko-KR" dirty="0"/>
              <a:t>500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096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Dimension </a:t>
            </a:r>
            <a:r>
              <a:rPr lang="ko-KR" altLang="en-US" dirty="0"/>
              <a:t>구체화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data), </a:t>
            </a:r>
          </a:p>
          <a:p>
            <a:endParaRPr lang="en-US" altLang="ko-KR" dirty="0"/>
          </a:p>
          <a:p>
            <a:r>
              <a:rPr lang="en-US" altLang="ko-KR" dirty="0"/>
              <a:t>660 * 660 * 450</a:t>
            </a:r>
          </a:p>
          <a:p>
            <a:r>
              <a:rPr lang="ko-KR" altLang="en-US" dirty="0"/>
              <a:t>축간거리 </a:t>
            </a:r>
            <a:r>
              <a:rPr lang="en-US" altLang="ko-KR" dirty="0"/>
              <a:t>500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3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Dimension </a:t>
            </a:r>
            <a:r>
              <a:rPr lang="ko-KR" altLang="en-US" dirty="0"/>
              <a:t>구체화 </a:t>
            </a:r>
            <a:r>
              <a:rPr lang="en-US" altLang="ko-KR" dirty="0"/>
              <a:t>(</a:t>
            </a:r>
            <a:r>
              <a:rPr lang="ko-KR" altLang="en-US" dirty="0"/>
              <a:t>수치</a:t>
            </a:r>
            <a:r>
              <a:rPr lang="en-US" altLang="ko-KR" dirty="0"/>
              <a:t>data), </a:t>
            </a:r>
          </a:p>
          <a:p>
            <a:endParaRPr lang="en-US" altLang="ko-KR" dirty="0"/>
          </a:p>
          <a:p>
            <a:r>
              <a:rPr lang="en-US" altLang="ko-KR" dirty="0"/>
              <a:t>660 * 660 * 450</a:t>
            </a:r>
          </a:p>
          <a:p>
            <a:r>
              <a:rPr lang="ko-KR" altLang="en-US" dirty="0"/>
              <a:t>축간거리 </a:t>
            </a:r>
            <a:r>
              <a:rPr lang="en-US" altLang="ko-KR" dirty="0"/>
              <a:t>500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57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Pcb</a:t>
            </a:r>
            <a:r>
              <a:rPr lang="en-US" altLang="ko-KR" dirty="0"/>
              <a:t> </a:t>
            </a:r>
            <a:r>
              <a:rPr lang="ko-KR" altLang="en-US" dirty="0"/>
              <a:t>사진 대체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20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만능기판 </a:t>
            </a:r>
            <a:r>
              <a:rPr lang="en-US" altLang="ko-KR" dirty="0">
                <a:sym typeface="Wingdings" panose="05000000000000000000" pitchFamily="2" charset="2"/>
              </a:rPr>
              <a:t> PCB </a:t>
            </a:r>
            <a:r>
              <a:rPr lang="ko-KR" altLang="en-US" dirty="0">
                <a:sym typeface="Wingdings" panose="05000000000000000000" pitchFamily="2" charset="2"/>
              </a:rPr>
              <a:t>변천사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09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만능기판 </a:t>
            </a:r>
            <a:r>
              <a:rPr lang="en-US" altLang="ko-KR" dirty="0">
                <a:sym typeface="Wingdings" panose="05000000000000000000" pitchFamily="2" charset="2"/>
              </a:rPr>
              <a:t> PCB </a:t>
            </a:r>
            <a:r>
              <a:rPr lang="ko-KR" altLang="en-US" dirty="0">
                <a:sym typeface="Wingdings" panose="05000000000000000000" pitchFamily="2" charset="2"/>
              </a:rPr>
              <a:t>변천사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41B86-ACAD-437F-AAD7-B6E1BA06CC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13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0695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055" y="3681730"/>
              <a:ext cx="4763770" cy="317627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-635"/>
              <a:ext cx="842645" cy="566610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6855" y="2404745"/>
            <a:ext cx="7766685" cy="1646555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855" y="4050665"/>
            <a:ext cx="7766685" cy="109664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5345" y="6041390"/>
            <a:ext cx="912495" cy="365760"/>
          </a:xfrm>
        </p:spPr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7545" y="6041390"/>
            <a:ext cx="6297930" cy="365760"/>
          </a:xfrm>
        </p:spPr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90915" y="6041390"/>
            <a:ext cx="683895" cy="365760"/>
          </a:xfrm>
        </p:spPr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2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7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65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0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1346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98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619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3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6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8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77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4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88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6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2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6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0695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055" y="3681730"/>
              <a:ext cx="4763770" cy="317627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945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59663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545" y="2160905"/>
            <a:ext cx="8596630" cy="3880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345" y="6041390"/>
            <a:ext cx="911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2019-01-13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545" y="6041390"/>
            <a:ext cx="6297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915" y="6041390"/>
            <a:ext cx="683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7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8.jp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multiwii/multiwii-firmwa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2216150" y="2252980"/>
            <a:ext cx="7762875" cy="744855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rgbClr val="B6D35F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b">
            <a:normAutofit fontScale="90000"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 제작 및 호버링 구현</a:t>
            </a:r>
            <a:endParaRPr lang="ko-KR" altLang="en-US" sz="4800" b="1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6680835" y="4975860"/>
            <a:ext cx="5140960" cy="14681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62500" lnSpcReduction="20000"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팀명 : Fireworks 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학과 : 프라임칼리지 메카트로닉스 전공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팀원 : 조일규, 송정호, 백승우, 이경섭, 김광균 </a:t>
            </a: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904875" y="1171575"/>
            <a:ext cx="72307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u="sng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2018 프라임칼리지 경진대회- 자유과제</a:t>
            </a:r>
            <a:endParaRPr lang="ko-KR" altLang="en-US" sz="1800" b="1" u="sng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4848225" y="3429000"/>
            <a:ext cx="199199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2019.01.13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IV. 드론 소프트웨어 (2)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1"/>
          </p:nvPr>
        </p:nvSpPr>
        <p:spPr>
          <a:xfrm>
            <a:off x="578485" y="1033145"/>
            <a:ext cx="9467850" cy="2870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(2) MultiWii 소프트웨어의 구성 및 주요 설정 방법</a:t>
            </a:r>
            <a:endParaRPr lang="ko-KR" altLang="en-US" sz="16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6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>
            <a:spLocks/>
          </p:cNvSpPr>
          <p:nvPr/>
        </p:nvSpPr>
        <p:spPr>
          <a:xfrm>
            <a:off x="1028700" y="1390650"/>
            <a:ext cx="8573135" cy="2124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MultiWii 소프트웨어는 11개의 소스파일(.cpp)과 14개의 헤더파일(.h)로 구성됨. </a:t>
            </a:r>
            <a:br>
              <a:rPr lang="en-US" altLang="ko-KR" sz="1400" b="0" strike="noStrike" cap="none" dirty="0">
                <a:latin typeface="맑은 고딕" charset="0"/>
                <a:ea typeface="맑은 고딕" charset="0"/>
              </a:rPr>
            </a:br>
            <a:r>
              <a:rPr lang="en-US" altLang="ko-KR" sz="1200" b="0" strike="noStrike" cap="none" dirty="0">
                <a:solidFill>
                  <a:srgbClr val="003A9A"/>
                </a:solidFill>
                <a:latin typeface="맑은 고딕" charset="0"/>
                <a:ea typeface="맑은 고딕" charset="0"/>
              </a:rPr>
              <a:t>(Alarms.cpp, Alarms.h, config.h, def.h, EEPROM.cpp, EEPROM.h, GPS.cpp, GPS.h, IMU.cpp, IMU.h, LCD.cpp, LCD.h, MultiWii.cpp, MultiWii.h, MultiWii.ino, Output.cpp, Output.h, Protocol.cpp, Protocol.h, RX.cpp, RX.h, Sensors.cpp, Sensors.h, Serial.cpp, Serial.h, types.h)</a:t>
            </a:r>
            <a:endParaRPr lang="ko-KR" altLang="en-US" sz="1200" b="0" strike="noStrike" cap="none" dirty="0">
              <a:solidFill>
                <a:srgbClr val="003A9A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200" b="0" strike="noStrike" cap="none" dirty="0">
              <a:latin typeface="맑은 고딕" charset="0"/>
              <a:ea typeface="맑은 고딕" charset="0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중심은 MultiWii.cpp와 MultiWii.h 이고, MultiWii.cpp는 물론 각 소스들이 헤더파일을 #include하여 라이브러리를 사용함.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54000" indent="-2540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사용자는 config.h 파일에서 선택사항의 #define 주석을 풀어 옵션을 선택하도록 되어 있음. </a:t>
            </a:r>
            <a:br>
              <a:rPr lang="en-US" altLang="ko-KR" sz="1400" b="0" strike="noStrike" cap="none" dirty="0">
                <a:latin typeface="맑은 고딕" charset="0"/>
                <a:ea typeface="맑은 고딕" charset="0"/>
              </a:rPr>
            </a:b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362075" y="3448050"/>
            <a:ext cx="5467985" cy="1169035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/**************************    The type of multicopter    ****************************/ //#define GIMBAL </a:t>
            </a: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//#define BI </a:t>
            </a: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//#define TRI </a:t>
            </a: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//#define QUADP </a:t>
            </a: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#define QUADX    </a:t>
            </a:r>
            <a:r>
              <a:rPr lang="en-US" altLang="ko-KR" sz="1000" b="0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// 주석을 풀어서 프로펠러 4개인 QUAD X타입임을 지정함.  </a:t>
            </a:r>
            <a:endParaRPr lang="ko-KR" altLang="en-US" sz="1000" b="0" strike="noStrike" cap="none" dirty="0">
              <a:latin typeface="맑은 고딕" charset="0"/>
              <a:ea typeface="맑은 고딕" charset="0"/>
            </a:endParaRPr>
          </a:p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 dirty="0">
                <a:latin typeface="맑은 고딕" charset="0"/>
                <a:ea typeface="맑은 고딕" charset="0"/>
              </a:rPr>
              <a:t>//#define Y4 //#define Y6 //#define HEX6 //#define HEX6X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362075" y="4724400"/>
            <a:ext cx="8163560" cy="1477645"/>
          </a:xfrm>
          <a:prstGeom prst="rect">
            <a:avLst/>
          </a:prstGeom>
          <a:noFill/>
          <a:ln w="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/***************************    Combined IMU Boards    ********************************/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/* if you use a specific sensor board: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   please submit any correction to this list.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     Note from Alex: I only own some boards, for other boards, I'm not sure, the info was gathered via rc forums, be cautious */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//#define FFIMUv1         // first 9DOF+baro board from Jussi, with HMC5843                   &lt;- confirmed by Alex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//#define FFIMUv2         // second version of 9DOF+baro board from Jussi, with HMC5883       &lt;- confirmed by Alex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     </a:t>
            </a:r>
            <a:r>
              <a:rPr lang="en-US" altLang="ko-KR" sz="900" b="0" strike="noStrike" cap="none" dirty="0">
                <a:solidFill>
                  <a:srgbClr val="0611F2"/>
                </a:solidFill>
                <a:latin typeface="맑은 고딕" charset="0"/>
                <a:ea typeface="맑은 고딕" charset="0"/>
              </a:rPr>
              <a:t>....생략....</a:t>
            </a:r>
            <a:endParaRPr lang="ko-KR" altLang="en-US" sz="900" b="0" strike="noStrike" cap="none" dirty="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//#define GY_85           // Chinese 9 DOF with  ITG3205 ADXL345 HMC5883L LLC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#define GY_86           // Chinese 10 DOF with  MPU6050 HMC5883L MS5611, LLC  </a:t>
            </a:r>
            <a:r>
              <a:rPr lang="en-US" altLang="ko-KR" sz="900" b="0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// 주석을 풀어 GY_86을 가속도/자이로 센서로 사용함을 지정함.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latin typeface="맑은 고딕" charset="0"/>
                <a:ea typeface="맑은 고딕" charset="0"/>
              </a:rPr>
              <a:t>      //#define GY_88 // Chinese 10 DOF with MPU6050 HMC5883L BMP085, LLC</a:t>
            </a:r>
            <a:endParaRPr lang="ko-KR" altLang="en-US" sz="9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4470" cy="51498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III.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소프트웨어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(3)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1"/>
          </p:nvPr>
        </p:nvSpPr>
        <p:spPr>
          <a:xfrm>
            <a:off x="1344930" y="3526790"/>
            <a:ext cx="7767320" cy="2703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54000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P 설정 : 비례제어. 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711200" lvl="1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현재값과 목표치 차이에 factor를 곱하는 방식.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711200" lvl="1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P값을 낮추면 안정적으로 천천히 타겟값에 접근하나 반응성이 떨어지고, P값을 크게하면 반응은 빨라지나 컨트롤이 어려워짐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254000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I 설정 : 적분제어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711200" lvl="1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오차를 누적하여 줄여 나가는 방식. 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711200" lvl="1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호버링 시 기체가 특정 방향으로 흐르는 것은 I 값이 부족하여 오차를 빨리 보정 못하는 것이며, 기체가 흔들리는 것은 I 값이 커서 반대쪽으로 다시 오차를 만드는 것임. 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254000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§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 D 설정 : 미분제어</a:t>
            </a:r>
            <a:endParaRPr lang="ko-KR" altLang="en-US" sz="12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711200" lvl="1" indent="-25400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Wingdings"/>
              <a:buChar char="ü"/>
            </a:pPr>
            <a:r>
              <a:rPr lang="en-US" altLang="ko-KR" sz="12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급격하게 콥터 상태가 변할때 빠르게 보정하는 부분.</a:t>
            </a:r>
            <a:endParaRPr lang="ko-KR" altLang="en-US" sz="12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>
            <a:spLocks/>
          </p:cNvSpPr>
          <p:nvPr/>
        </p:nvSpPr>
        <p:spPr>
          <a:xfrm>
            <a:off x="781050" y="1047750"/>
            <a:ext cx="7592060" cy="9023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(2) PID 원리 및 설정 (</a:t>
            </a:r>
            <a:r>
              <a:rPr lang="en-US" altLang="ko-KR" sz="14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Proportional – Integral – Derivative ):</a:t>
            </a:r>
            <a:endParaRPr lang="ko-KR" altLang="en-US" sz="1400" b="0" strike="noStrike" cap="none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45720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spc="-3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PC와 드론을 연결하고 MultiConfig 화면상에서 P, I, D 설정값을 변경. 비행 테스트를 하면서 기체의 최적 값을 찾는 방식. </a:t>
            </a:r>
            <a:endParaRPr lang="ko-KR" altLang="en-US" sz="2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 descr="C:/Users/CIG/AppData/Roaming/PolarisOffice/ETemp/4128_17975792/image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7"/>
          <a:stretch>
            <a:fillRect/>
          </a:stretch>
        </p:blipFill>
        <p:spPr>
          <a:xfrm>
            <a:off x="1345565" y="2114550"/>
            <a:ext cx="9037320" cy="1191260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2762250" y="2066290"/>
            <a:ext cx="1248410" cy="1362710"/>
          </a:xfrm>
          <a:prstGeom prst="rect">
            <a:avLst/>
          </a:prstGeom>
          <a:noFill/>
          <a:ln w="38100" cap="rnd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IV.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호버링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1"/>
          </p:nvPr>
        </p:nvSpPr>
        <p:spPr>
          <a:xfrm>
            <a:off x="821055" y="993140"/>
            <a:ext cx="7767320" cy="340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호버링 : GPS를 읽어와 공중정지 비행하는 기능으로 </a:t>
            </a:r>
            <a:r>
              <a:rPr lang="en-US" altLang="ko-KR" sz="1400" b="0" strike="noStrike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안정성에</a:t>
            </a: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중요</a:t>
            </a: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>
            <a:spLocks/>
          </p:cNvSpPr>
          <p:nvPr/>
        </p:nvSpPr>
        <p:spPr>
          <a:xfrm>
            <a:off x="723900" y="1619250"/>
            <a:ext cx="3058160" cy="3786934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GPS 원리와 정지 비행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원리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: 인공위성에서 보내는 시간신호와 인공위성위치를  통해 센서와의 거리를 구할수 있음. 이때 3개 이상의 위성과의 거리를 통해 삼각법 원리로 위치를 구함. 가능한 많은 위성으로부터 신호를 받을 수록 정밀도가 높아짐.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UBLOX GPS 센서를 장착함.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정지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시 PC연결하여 MultiConfig 화면에서 GPS 좌표 확인.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314825" y="4143375"/>
            <a:ext cx="541655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151784" y="1588492"/>
            <a:ext cx="3001645" cy="3848489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MultiWii 프로그램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송신기에서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GPS position hold 버튼을 클릭 시, GPS 위치를 저장하고, 이후 위치와의 차이를 계산하여 저장위치로 계속 비행하도록 구현되어 있음. (GPS.cpp)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설정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방법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MultiWii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Config에서 조종기의 Aux버튼을 H이동 시 GPS HOLD 활성화 되도록 셋팅하여 드론에 업로드함.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7367905" y="1196752"/>
            <a:ext cx="4643755" cy="101600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비행 테스트 (2019.01.13)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고정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위치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비행경향이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강화되나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P, I, D 설정값 조정을 통한 안정화가 보다 필요함. 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하기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일반 테스트 동영상 참조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CIG/AppData/Roaming/PolarisOffice/ETemp/4128_17975792/fImage12355462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4869160"/>
            <a:ext cx="1600835" cy="1181735"/>
          </a:xfrm>
          <a:prstGeom prst="rect">
            <a:avLst/>
          </a:prstGeom>
          <a:noFill/>
        </p:spPr>
      </p:pic>
      <p:pic>
        <p:nvPicPr>
          <p:cNvPr id="13" name="그림 12" descr="C:/Users/CIG/AppData/Roaming/PolarisOffice/ETemp/4128_17975792/image2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8" t="7096" r="31383" b="65467"/>
          <a:stretch>
            <a:fillRect/>
          </a:stretch>
        </p:blipFill>
        <p:spPr>
          <a:xfrm>
            <a:off x="4267200" y="5114925"/>
            <a:ext cx="2724785" cy="1448435"/>
          </a:xfrm>
          <a:prstGeom prst="rect">
            <a:avLst/>
          </a:prstGeom>
          <a:noFill/>
        </p:spPr>
      </p:pic>
      <p:sp>
        <p:nvSpPr>
          <p:cNvPr id="14" name="도형 13"/>
          <p:cNvSpPr>
            <a:spLocks/>
          </p:cNvSpPr>
          <p:nvPr/>
        </p:nvSpPr>
        <p:spPr>
          <a:xfrm>
            <a:off x="4191000" y="6057900"/>
            <a:ext cx="3153410" cy="18161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>
            <a:off x="3943350" y="1638300"/>
            <a:ext cx="635" cy="4515485"/>
          </a:xfrm>
          <a:prstGeom prst="line">
            <a:avLst/>
          </a:prstGeom>
          <a:ln w="1270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15"/>
          <p:cNvCxnSpPr/>
          <p:nvPr/>
        </p:nvCxnSpPr>
        <p:spPr>
          <a:xfrm>
            <a:off x="7191375" y="1638300"/>
            <a:ext cx="635" cy="4515485"/>
          </a:xfrm>
          <a:prstGeom prst="line">
            <a:avLst/>
          </a:prstGeom>
          <a:ln w="1270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:/Users/CIG/AppData/Roaming/PolarisOffice/UITemp/4128_17975792/Video/드론 테스트_2(190113)" descr="C:/Users/CIG/AppData/Roaming/PolarisOffice/ETemp/4128_17975792/fImage2644324678467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4505325"/>
            <a:ext cx="4201160" cy="2357755"/>
          </a:xfrm>
          <a:prstGeom prst="rect">
            <a:avLst/>
          </a:prstGeom>
          <a:noFill/>
        </p:spPr>
      </p:pic>
      <p:pic>
        <p:nvPicPr>
          <p:cNvPr id="18" name="C:/Users/CIG/AppData/Roaming/PolarisOffice/UITemp/4128_17975792/Video/드론 테스트_1(190113)" descr="C:/Users/CIG/AppData/Roaming/PolarisOffice/ETemp/4128_17975792/fImage2851404686334.p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75" y="2390775"/>
            <a:ext cx="3467735" cy="19481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740" cy="5162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V. 비행 테스트 영상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745" cy="1270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>
            <a:spLocks/>
          </p:cNvSpPr>
          <p:nvPr/>
        </p:nvSpPr>
        <p:spPr>
          <a:xfrm>
            <a:off x="786130" y="1119505"/>
            <a:ext cx="8225155" cy="1169670"/>
          </a:xfrm>
          <a:prstGeom prst="rect">
            <a:avLst/>
          </a:prstGeom>
          <a:ln w="0">
            <a:noFill/>
            <a:prstDash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&gt; 2019.01.13 간단한 비행 테스트 실시.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&gt; P, I, D 설정값 조정 및 안정화가 보다 필요함. 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&gt; 테스트 동영상 참조 (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사진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클릭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)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7" name="C:/Users/CIG/AppData/Roaming/PolarisOffice/UITemp/4128_17975792/Video/드론 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2686050"/>
            <a:ext cx="5306060" cy="2981960"/>
          </a:xfrm>
          <a:prstGeom prst="rect">
            <a:avLst/>
          </a:prstGeom>
          <a:noFill/>
        </p:spPr>
      </p:pic>
      <p:pic>
        <p:nvPicPr>
          <p:cNvPr id="18" name="C:/Users/CIG/AppData/Roaming/PolarisOffice/UITemp/4128_17975792/Video/드론 1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2686050"/>
            <a:ext cx="5391785" cy="3029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>
                  <p:stCondLst>
                    <p:cond delay="0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">
                  <p:stCondLst>
                    <p:cond delay="0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 txBox="1">
            <a:spLocks noGrp="1"/>
          </p:cNvSpPr>
          <p:nvPr>
            <p:ph idx="1"/>
          </p:nvPr>
        </p:nvSpPr>
        <p:spPr>
          <a:xfrm>
            <a:off x="1616710" y="2593340"/>
            <a:ext cx="8597265" cy="10839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END</a:t>
            </a:r>
            <a:endParaRPr lang="ko-KR" altLang="en-US" sz="6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ppendix 1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제작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변천사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000125" y="981075"/>
            <a:ext cx="9250680" cy="45383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745" cy="1270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69390" y="1290320"/>
            <a:ext cx="2898140" cy="2072005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7350" y="1214755"/>
            <a:ext cx="3030220" cy="212979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0215" y="4300220"/>
            <a:ext cx="2679700" cy="210058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4625" y="4319905"/>
            <a:ext cx="2898140" cy="206184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5400675" y="2295525"/>
            <a:ext cx="629920" cy="544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10800000">
            <a:off x="5438775" y="5247005"/>
            <a:ext cx="629920" cy="544195"/>
          </a:xfrm>
          <a:prstGeom prst="rightArrow">
            <a:avLst>
              <a:gd name="adj1" fmla="val 546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5400000">
            <a:off x="7948503" y="3736831"/>
            <a:ext cx="543560" cy="5039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CDB17-058D-4A6C-97DD-49F2C28BD8D6}"/>
              </a:ext>
            </a:extLst>
          </p:cNvPr>
          <p:cNvSpPr txBox="1"/>
          <p:nvPr/>
        </p:nvSpPr>
        <p:spPr>
          <a:xfrm>
            <a:off x="1519555" y="3422650"/>
            <a:ext cx="31915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호기</a:t>
            </a:r>
            <a:r>
              <a:rPr lang="en-US" altLang="ko-KR" dirty="0"/>
              <a:t>: </a:t>
            </a:r>
            <a:r>
              <a:rPr lang="ko-KR" altLang="en-US" dirty="0"/>
              <a:t>비행</a:t>
            </a:r>
            <a:r>
              <a:rPr lang="en-US" altLang="ko-KR" dirty="0"/>
              <a:t>test</a:t>
            </a:r>
            <a:r>
              <a:rPr lang="ko-KR" altLang="en-US" dirty="0"/>
              <a:t>용 조립드론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45848-E7B0-4068-925D-53AFD02006A5}"/>
              </a:ext>
            </a:extLst>
          </p:cNvPr>
          <p:cNvSpPr txBox="1"/>
          <p:nvPr/>
        </p:nvSpPr>
        <p:spPr>
          <a:xfrm>
            <a:off x="6672580" y="3387090"/>
            <a:ext cx="319151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호기</a:t>
            </a:r>
            <a:r>
              <a:rPr lang="en-US" altLang="ko-KR" dirty="0"/>
              <a:t>: </a:t>
            </a:r>
            <a:r>
              <a:rPr lang="ko-KR" altLang="en-US" dirty="0"/>
              <a:t>만능기판 제작 드론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95214-CD38-49EE-B4C6-293F6D8FBAAE}"/>
              </a:ext>
            </a:extLst>
          </p:cNvPr>
          <p:cNvSpPr txBox="1"/>
          <p:nvPr/>
        </p:nvSpPr>
        <p:spPr>
          <a:xfrm>
            <a:off x="6672580" y="6400800"/>
            <a:ext cx="4815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호기</a:t>
            </a:r>
            <a:r>
              <a:rPr lang="en-US" altLang="ko-KR" dirty="0"/>
              <a:t>: 3D</a:t>
            </a:r>
            <a:r>
              <a:rPr lang="ko-KR" altLang="en-US" dirty="0"/>
              <a:t>프린트 부품설계 및 바디 제작 드론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C4192-3553-415A-8E12-3737A878AC57}"/>
              </a:ext>
            </a:extLst>
          </p:cNvPr>
          <p:cNvSpPr txBox="1"/>
          <p:nvPr/>
        </p:nvSpPr>
        <p:spPr>
          <a:xfrm>
            <a:off x="1443355" y="6400800"/>
            <a:ext cx="4815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호기</a:t>
            </a:r>
            <a:r>
              <a:rPr lang="en-US" altLang="ko-KR" dirty="0"/>
              <a:t>: </a:t>
            </a:r>
            <a:r>
              <a:rPr lang="ko-KR" altLang="en-US" dirty="0"/>
              <a:t>도면작성</a:t>
            </a:r>
            <a:r>
              <a:rPr lang="en-US" altLang="ko-KR" dirty="0"/>
              <a:t>, PCB</a:t>
            </a:r>
            <a:r>
              <a:rPr lang="ko-KR" altLang="en-US" dirty="0"/>
              <a:t>설계</a:t>
            </a:r>
            <a:r>
              <a:rPr lang="en-US" altLang="ko-KR" dirty="0"/>
              <a:t>, PID</a:t>
            </a:r>
            <a:r>
              <a:rPr lang="ko-KR" altLang="en-US" dirty="0"/>
              <a:t>설정 드론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ppendix 2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기판 제작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변천사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000125" y="981075"/>
            <a:ext cx="9250680" cy="45383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745" cy="1270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8"/>
          <p:cNvSpPr>
            <a:spLocks/>
          </p:cNvSpPr>
          <p:nvPr/>
        </p:nvSpPr>
        <p:spPr>
          <a:xfrm>
            <a:off x="5214620" y="3700780"/>
            <a:ext cx="629920" cy="544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95214-CD38-49EE-B4C6-293F6D8FBAAE}"/>
              </a:ext>
            </a:extLst>
          </p:cNvPr>
          <p:cNvSpPr txBox="1"/>
          <p:nvPr/>
        </p:nvSpPr>
        <p:spPr>
          <a:xfrm>
            <a:off x="6061710" y="6194425"/>
            <a:ext cx="4815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PCB</a:t>
            </a:r>
            <a:r>
              <a:rPr lang="ko-KR" altLang="en-US" dirty="0"/>
              <a:t>기판</a:t>
            </a:r>
            <a:r>
              <a:rPr lang="en-US" altLang="ko-KR" dirty="0"/>
              <a:t>: </a:t>
            </a:r>
            <a:r>
              <a:rPr lang="en-US" altLang="ko-KR" dirty="0" err="1"/>
              <a:t>EasyEDA</a:t>
            </a:r>
            <a:r>
              <a:rPr lang="en-US" altLang="ko-KR" dirty="0"/>
              <a:t> </a:t>
            </a:r>
            <a:r>
              <a:rPr lang="ko-KR" altLang="en-US" dirty="0"/>
              <a:t>기판회로설계 및 발주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C4192-3553-415A-8E12-3737A878AC57}"/>
              </a:ext>
            </a:extLst>
          </p:cNvPr>
          <p:cNvSpPr txBox="1"/>
          <p:nvPr/>
        </p:nvSpPr>
        <p:spPr>
          <a:xfrm>
            <a:off x="1000125" y="6216015"/>
            <a:ext cx="481584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만능기판</a:t>
            </a:r>
            <a:r>
              <a:rPr lang="en-US" altLang="ko-KR" dirty="0"/>
              <a:t>: </a:t>
            </a:r>
            <a:r>
              <a:rPr lang="ko-KR" altLang="en-US" dirty="0"/>
              <a:t>기본결선도 분석 후 기판 제작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D26DD2-63CB-4FDE-BB2E-4E4EEB0B6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25" y="1214755"/>
            <a:ext cx="4059555" cy="2279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3E458E-844E-48BE-9F62-99B519474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5" y="3771900"/>
            <a:ext cx="3025775" cy="23120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FFA948-D21D-412D-B6BB-751763FA79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11291" r="16926" b="11817"/>
          <a:stretch/>
        </p:blipFill>
        <p:spPr>
          <a:xfrm rot="10800000">
            <a:off x="6082030" y="916305"/>
            <a:ext cx="4794885" cy="2618105"/>
          </a:xfrm>
          <a:prstGeom prst="rect">
            <a:avLst/>
          </a:prstGeom>
        </p:spPr>
      </p:pic>
      <p:pic>
        <p:nvPicPr>
          <p:cNvPr id="22" name="그림 5">
            <a:extLst>
              <a:ext uri="{FF2B5EF4-FFF2-40B4-BE49-F238E27FC236}">
                <a16:creationId xmlns:a16="http://schemas.microsoft.com/office/drawing/2014/main" id="{C32C1371-62AE-4240-A9F2-242C73EA89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r="13024"/>
          <a:stretch>
            <a:fillRect/>
          </a:stretch>
        </p:blipFill>
        <p:spPr>
          <a:xfrm>
            <a:off x="9488805" y="4044315"/>
            <a:ext cx="2637790" cy="1708785"/>
          </a:xfrm>
          <a:prstGeom prst="rect">
            <a:avLst/>
          </a:pr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8A5C38-E648-4E00-825D-91EF896D69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015" b="141"/>
          <a:stretch/>
        </p:blipFill>
        <p:spPr>
          <a:xfrm>
            <a:off x="6096000" y="4065905"/>
            <a:ext cx="3361690" cy="18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23392" y="392465"/>
            <a:ext cx="10365740" cy="5162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Appendix 3. Test 일지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000125" y="981075"/>
            <a:ext cx="9250680" cy="45383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   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745" cy="1270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/>
          </p:cNvSpPr>
          <p:nvPr/>
        </p:nvSpPr>
        <p:spPr>
          <a:xfrm>
            <a:off x="685800" y="936625"/>
            <a:ext cx="5715635" cy="54483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2018.12.28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드론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&gt; PCB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아두이노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Mega2560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쉴드형식으로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장착되었다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&gt; GPS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TX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FC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RX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연결해야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하는데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현재는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TX-TX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연결되어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있다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-&gt; 2018.12.30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아두이노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메가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2560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PCB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쉴드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간에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교차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연결되어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GPS TX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FC RX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것이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맞음을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확인함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&gt;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텔레메트리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코딩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분석해서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연결단자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알아낼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것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1) Serial 3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으로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연결하고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마차가지로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Tele.TX - PCB TX-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아두이노메가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Rx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연결하고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나머지는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5V, GND, TeleRx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연결하면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된다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MultiWii 2.4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Baud Rate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115200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으로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되어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있으므로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57600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으로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수정할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것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&gt;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기타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: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찍찍이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(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천원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사서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배터리를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안전하게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고정할것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================================================================================================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2018.12.30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텔레메트리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(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조일규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김광균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이경섭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)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1. MultiWinGui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Multiwii 2.3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맞아서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다운그래이드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-&gt; SERIAL2_COM_SPEED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및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SERIAL3_COM_SPEED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수정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-&gt; GPS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세팅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수정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...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외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기타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..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WinGUI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2.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송수신기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통한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Motor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동작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안함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why?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3. Multiww 2.3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하고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나서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Motor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동작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불량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1)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시동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(ARM)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안됨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--&gt; #define DELUX_FEATURES 1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주석처리함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해결됨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2) Motor Pin 6(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우측앞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동작안함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pin 2,3,5,6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제대로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MEGA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타는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확인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필요함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====================================================================================================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2019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1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5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드론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연결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테스트</a:t>
            </a:r>
            <a:endParaRPr lang="ko-KR" altLang="en-US" sz="600" b="0" strike="noStrike" cap="none" dirty="0">
              <a:latin typeface="HY그래픽M" charset="0"/>
              <a:ea typeface="HY그래픽M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1. MultiWii 2.3 vs 2.4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2) LOOP_TIME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정의됨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multiwill.cpp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아래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사항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있음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while(1) {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currentTime = micros();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cycleTime = currentTime - previousTime;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#if defined(LOOP_TIME)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  if (cycleTime &gt;= LOOP_TIME) break;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#else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  break; 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#endif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}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3) GY_86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정의필요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--&gt;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완료</a:t>
            </a:r>
            <a:endParaRPr lang="ko-KR" altLang="en-US" sz="600" b="0" strike="noStrike" cap="none" dirty="0">
              <a:latin typeface="HY그래픽M" charset="0"/>
              <a:ea typeface="HY그래픽M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4)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뭔지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모름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/* tail precomp from </a:t>
            </a:r>
            <a:r>
              <a:rPr lang="en-US" altLang="ko-KR" sz="700" b="0" strike="noStrike" cap="none" dirty="0">
                <a:latin typeface="Trebuchet MS" charset="0"/>
                <a:ea typeface="Trebuchet MS" charset="0"/>
              </a:rPr>
              <a:t>collective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*/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#define YAW_COLL_PRECOMP 10           // (*) proportional factor in 0.1. Higher value -&gt; higher precomp effect. value of 10 equals no/neutral effect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#define YAW_COLL_PRECOMP_DEADBAND 120 // (*) deadband for collective pitch input signal around 0-pitch input value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5) PIN override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일단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주석처리함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실제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A0, 12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번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Pin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등은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사용하지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않으므로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무관해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보임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6)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스피드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다름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#define SERIAL2_COM_SPEED 9600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#define SERIAL3_COM_SPEED 57600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7)       #define GYRO_LPF_42HZ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2.4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에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있으나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2.3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에는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없음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해당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변수를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call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하는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것도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없어서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수정안함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8)         #define GPS_BAUD   9600 //2019.01.05 Fireworks CIG, changed to 9600 from 56700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  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수정하는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것이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맞는지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확인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필요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Datasheet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봐도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모르겠음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9)     //#define I2C_GPS  //2018.01.05 Fireworks CIG, changed to remarks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config.h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볼때는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모르겠다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다만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MEGA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1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define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되려면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__AVR_ATmega2560__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1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되어야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하는데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, Proc auto detection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이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되는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알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수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가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없다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171450" indent="-17145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Atmel Studio 7.0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설치하고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디버깅해보기로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함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. 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2019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년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1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월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13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일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드론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호버링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테스트</a:t>
            </a:r>
            <a:endParaRPr lang="ko-KR" altLang="en-US" sz="600" b="0" strike="noStrike" cap="none" dirty="0">
              <a:latin typeface="HY그래픽M" charset="0"/>
              <a:ea typeface="HY그래픽M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ACC Calibration – good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Mag calibration – good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ESC calibration - good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Motor calibration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필요함</a:t>
            </a:r>
            <a:endParaRPr lang="ko-KR" altLang="en-US" sz="600" b="0" strike="noStrike" cap="none" dirty="0">
              <a:latin typeface="HY그래픽M" charset="0"/>
              <a:ea typeface="HY그래픽M" charset="0"/>
            </a:endParaRPr>
          </a:p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PID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설정값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재구성</a:t>
            </a:r>
            <a:r>
              <a:rPr lang="en-US" altLang="ko-KR" sz="600" b="0" strike="noStrike" cap="none" dirty="0">
                <a:latin typeface="Trebuchet MS" charset="0"/>
                <a:ea typeface="Trebuchet MS" charset="0"/>
              </a:rPr>
              <a:t> </a:t>
            </a:r>
            <a:r>
              <a:rPr lang="en-US" altLang="ko-KR" sz="600" b="0" strike="noStrike" cap="none" dirty="0">
                <a:latin typeface="HY그래픽M" charset="0"/>
                <a:ea typeface="HY그래픽M" charset="0"/>
              </a:rPr>
              <a:t>필요</a:t>
            </a:r>
            <a:endParaRPr lang="ko-KR" altLang="en-US" sz="600" b="0" strike="noStrike" cap="none" dirty="0">
              <a:latin typeface="Trebuchet MS" charset="0"/>
              <a:ea typeface="Trebuchet MS" charset="0"/>
            </a:endParaRPr>
          </a:p>
        </p:txBody>
      </p:sp>
      <p:pic>
        <p:nvPicPr>
          <p:cNvPr id="7" name="Picture 6" descr="C:/Users/CIG/AppData/Roaming/PolarisOffice/ETemp/16780_1378744/image3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7915" y="3307715"/>
            <a:ext cx="3088005" cy="232537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4105" y="891540"/>
            <a:ext cx="3148330" cy="23615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62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목차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696595" y="1038225"/>
            <a:ext cx="9251950" cy="49904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14350" indent="-51435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romanUcPeriod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개요: 드론 구성요소 및 기능구현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14350" indent="-51435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romanUcPeriod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하드웨어 설계 / 제작 / 조립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14350" indent="-51435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romanUcPeriod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 제어시스템 설계 / 제작 / 조립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14350" indent="-51435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romanUcPeriod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 제어 소프트웨어 분석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14350" indent="-51435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romanUcPeriod"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비행 테스트 영상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A013A2-CEC8-4462-B34B-948BB00214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" b="16493"/>
          <a:stretch/>
        </p:blipFill>
        <p:spPr>
          <a:xfrm>
            <a:off x="6139180" y="3006090"/>
            <a:ext cx="5753100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개요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드론 구성요소 및 </a:t>
            </a: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기능구현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696595" y="941070"/>
            <a:ext cx="9251315" cy="49898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드론 개요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①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구성요소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65200" indent="-25400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65200" indent="-25400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65200" indent="-25400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+mj-lt"/>
              <a:buAutoNum type="arabicPeriod"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1120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호버링(공중정지):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드론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공중에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 정지비행하여 현 위치를 유지하는 기능</a:t>
            </a:r>
          </a:p>
          <a:p>
            <a:pPr marL="539750" indent="-28575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GPS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오픈소스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MultiWii의 셋팅을 통해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호버링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0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539750" indent="-28575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PID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상수 값 설정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83615" y="1772920"/>
          <a:ext cx="878967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6555"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14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분류</a:t>
                      </a:r>
                      <a:endParaRPr lang="ko-KR" altLang="en-US" sz="14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strike="noStrike" kern="1200" cap="none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구성요소</a:t>
                      </a:r>
                      <a:endParaRPr lang="ko-KR" altLang="en-US" sz="1400" b="1" strike="noStrike" kern="1200" cap="none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몸체(Body)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F450 프레임, 랜딩기어, 모터(2213/KV920), 프로펠러, 드론가드, 4셀 배터리 등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제어기 (Controller)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아두이노 메가(FC), GY_86(자이로/가속도 센서/지자계), GPS, 조종기 Receiver, 텔레메트리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75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프로그램 (Software)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0" strike="noStrike" kern="1200" cap="none" dirty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MultiWii (Multiwii2.4, MultiWillConfig)</a:t>
                      </a:r>
                      <a:endParaRPr lang="ko-KR" altLang="en-US" sz="1400" b="0" strike="noStrike" kern="1200" cap="none" dirty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4470" cy="51498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하드웨어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86410" y="1041400"/>
            <a:ext cx="9803130" cy="46208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>
            <a:off x="9963150" y="1476375"/>
            <a:ext cx="1553210" cy="5911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8096885" y="1484630"/>
            <a:ext cx="3975735" cy="387926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F450 프레임: </a:t>
            </a:r>
            <a:b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</a:b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Dimension: 660 * 660 * 460</a:t>
            </a:r>
            <a:b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</a:br>
            <a:r>
              <a:rPr lang="ko-KR" altLang="en-US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축간거리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450mm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lvl="1" algn="l" defTabSz="508000" eaLnBrk="0"/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랜딩기어: </a:t>
            </a:r>
            <a:r>
              <a:rPr lang="en-US" altLang="ko-KR" sz="1600" b="0" strike="noStrike" cap="none" dirty="0" err="1">
                <a:solidFill>
                  <a:schemeClr val="dk1"/>
                </a:solidFill>
                <a:latin typeface="맑은 고딕" charset="0"/>
                <a:ea typeface="맑은 고딕" charset="0"/>
              </a:rPr>
              <a:t>착지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시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strike="noStrike" cap="none" dirty="0" err="1">
                <a:solidFill>
                  <a:schemeClr val="dk1"/>
                </a:solidFill>
                <a:latin typeface="맑은 고딕" charset="0"/>
                <a:ea typeface="맑은 고딕" charset="0"/>
              </a:rPr>
              <a:t>충격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strike="noStrike" cap="none" dirty="0" err="1">
                <a:solidFill>
                  <a:schemeClr val="dk1"/>
                </a:solidFill>
                <a:latin typeface="맑은 고딕" charset="0"/>
                <a:ea typeface="맑은 고딕" charset="0"/>
              </a:rPr>
              <a:t>흡수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모터(2213/KV920): </a:t>
            </a:r>
            <a:b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</a:b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BLDC </a:t>
            </a:r>
            <a:r>
              <a:rPr lang="en-US" altLang="ko-KR" sz="1600" b="0" strike="noStrike" cap="none" dirty="0" err="1">
                <a:solidFill>
                  <a:schemeClr val="dk1"/>
                </a:solidFill>
                <a:latin typeface="맑은 고딕" charset="0"/>
                <a:ea typeface="맑은 고딕" charset="0"/>
              </a:rPr>
              <a:t>모터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ø22mm, H:13mm, </a:t>
            </a:r>
          </a:p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  </a:t>
            </a:r>
            <a:r>
              <a:rPr lang="en-US" altLang="ko-KR" sz="1600" b="0" strike="noStrike" cap="none" dirty="0" err="1">
                <a:solidFill>
                  <a:schemeClr val="dk1"/>
                </a:solidFill>
                <a:latin typeface="맑은 고딕" charset="0"/>
                <a:ea typeface="맑은 고딕" charset="0"/>
              </a:rPr>
              <a:t>무부하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시 1V당 920rpm</a:t>
            </a: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프로펠러:  290mm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드론가드: </a:t>
            </a:r>
            <a:r>
              <a:rPr lang="ko-KR" altLang="en-US" sz="1600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외부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충</a:t>
            </a:r>
            <a:r>
              <a:rPr lang="ko-KR" altLang="en-US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격으로부터 보호</a:t>
            </a: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600" b="0" strike="noStrike" cap="none" dirty="0">
                <a:solidFill>
                  <a:schemeClr val="dk1"/>
                </a:solidFill>
                <a:latin typeface="맑은 고딕" charset="0"/>
                <a:ea typeface="맑은 고딕" charset="0"/>
              </a:rPr>
              <a:t>4셀 배터리: 3800mAh, 14.8V</a:t>
            </a:r>
            <a:endParaRPr lang="ko-KR" altLang="en-US" sz="1600" b="0" strike="noStrike" cap="none" dirty="0">
              <a:solidFill>
                <a:schemeClr val="dk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342833-2D41-42B9-9475-1817CCBB2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5" y="1507594"/>
            <a:ext cx="7353935" cy="3577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4470" cy="51498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부품 </a:t>
            </a:r>
            <a:r>
              <a:rPr lang="en-US" altLang="ko-KR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3D</a:t>
            </a:r>
            <a:r>
              <a:rPr lang="ko-KR" altLang="en-US" sz="2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 및 프린팅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486410" y="1041400"/>
            <a:ext cx="9803130" cy="46208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>
            <a:off x="9963150" y="1476375"/>
            <a:ext cx="1553210" cy="5911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7FC40-4823-414D-BC54-DEB942187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" y="3870325"/>
            <a:ext cx="3168650" cy="2376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9C2294-DE17-4524-AE32-5326BCEC91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35" y="3859530"/>
            <a:ext cx="3275965" cy="2456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42FE5B-0E83-4718-A1F5-7F86F5D0A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65" y="978535"/>
            <a:ext cx="3168650" cy="2376170"/>
          </a:xfrm>
          <a:prstGeom prst="rect">
            <a:avLst/>
          </a:prstGeom>
        </p:spPr>
      </p:pic>
      <p:sp>
        <p:nvSpPr>
          <p:cNvPr id="17" name="도형 8">
            <a:extLst>
              <a:ext uri="{FF2B5EF4-FFF2-40B4-BE49-F238E27FC236}">
                <a16:creationId xmlns:a16="http://schemas.microsoft.com/office/drawing/2014/main" id="{28D84FDB-8894-4A7C-B8C4-B6EBD0EABF14}"/>
              </a:ext>
            </a:extLst>
          </p:cNvPr>
          <p:cNvSpPr>
            <a:spLocks/>
          </p:cNvSpPr>
          <p:nvPr/>
        </p:nvSpPr>
        <p:spPr>
          <a:xfrm>
            <a:off x="4033520" y="2266950"/>
            <a:ext cx="629920" cy="380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도형 8">
            <a:extLst>
              <a:ext uri="{FF2B5EF4-FFF2-40B4-BE49-F238E27FC236}">
                <a16:creationId xmlns:a16="http://schemas.microsoft.com/office/drawing/2014/main" id="{E73F0687-00AE-428C-9DD1-7E675CA6EAB6}"/>
              </a:ext>
            </a:extLst>
          </p:cNvPr>
          <p:cNvSpPr>
            <a:spLocks/>
          </p:cNvSpPr>
          <p:nvPr/>
        </p:nvSpPr>
        <p:spPr>
          <a:xfrm>
            <a:off x="4027170" y="4938395"/>
            <a:ext cx="629920" cy="380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" name="도형 8">
            <a:extLst>
              <a:ext uri="{FF2B5EF4-FFF2-40B4-BE49-F238E27FC236}">
                <a16:creationId xmlns:a16="http://schemas.microsoft.com/office/drawing/2014/main" id="{F8987B5D-6FC3-44C0-A1EF-0E82B555A16F}"/>
              </a:ext>
            </a:extLst>
          </p:cNvPr>
          <p:cNvSpPr>
            <a:spLocks/>
          </p:cNvSpPr>
          <p:nvPr/>
        </p:nvSpPr>
        <p:spPr>
          <a:xfrm rot="8624895">
            <a:off x="3983355" y="3795395"/>
            <a:ext cx="629920" cy="179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10">
            <a:extLst>
              <a:ext uri="{FF2B5EF4-FFF2-40B4-BE49-F238E27FC236}">
                <a16:creationId xmlns:a16="http://schemas.microsoft.com/office/drawing/2014/main" id="{7F1F32D9-6FAA-4D5D-A8F1-E7DE32F19EB1}"/>
              </a:ext>
            </a:extLst>
          </p:cNvPr>
          <p:cNvSpPr txBox="1">
            <a:spLocks/>
          </p:cNvSpPr>
          <p:nvPr/>
        </p:nvSpPr>
        <p:spPr>
          <a:xfrm>
            <a:off x="581025" y="3429000"/>
            <a:ext cx="34721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부품 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3D CAD</a:t>
            </a:r>
            <a:r>
              <a:rPr lang="ko-KR" altLang="en-US" dirty="0">
                <a:latin typeface="맑은 고딕" charset="0"/>
                <a:ea typeface="맑은 고딕" charset="0"/>
              </a:rPr>
              <a:t> 설계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-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Solidworks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0">
            <a:extLst>
              <a:ext uri="{FF2B5EF4-FFF2-40B4-BE49-F238E27FC236}">
                <a16:creationId xmlns:a16="http://schemas.microsoft.com/office/drawing/2014/main" id="{2F8CF7C0-F345-4EFF-8D77-806C4CFCB41D}"/>
              </a:ext>
            </a:extLst>
          </p:cNvPr>
          <p:cNvSpPr txBox="1">
            <a:spLocks/>
          </p:cNvSpPr>
          <p:nvPr/>
        </p:nvSpPr>
        <p:spPr>
          <a:xfrm>
            <a:off x="4748530" y="3429000"/>
            <a:ext cx="33578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3D Printing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설정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2147CF-5E57-403D-818B-7B65B44ADE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5" y="980440"/>
            <a:ext cx="3168650" cy="2376170"/>
          </a:xfrm>
          <a:prstGeom prst="rect">
            <a:avLst/>
          </a:prstGeom>
        </p:spPr>
      </p:pic>
      <p:sp>
        <p:nvSpPr>
          <p:cNvPr id="24" name="텍스트 상자 10">
            <a:extLst>
              <a:ext uri="{FF2B5EF4-FFF2-40B4-BE49-F238E27FC236}">
                <a16:creationId xmlns:a16="http://schemas.microsoft.com/office/drawing/2014/main" id="{8FB1237B-874C-47F9-918C-79DF7C5A665C}"/>
              </a:ext>
            </a:extLst>
          </p:cNvPr>
          <p:cNvSpPr txBox="1">
            <a:spLocks/>
          </p:cNvSpPr>
          <p:nvPr/>
        </p:nvSpPr>
        <p:spPr>
          <a:xfrm>
            <a:off x="4752975" y="6409055"/>
            <a:ext cx="33578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3D Printing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II. 드론 3D CAD설계도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581025" y="994410"/>
            <a:ext cx="9803130" cy="46208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endParaRPr lang="ko-KR" altLang="en-US" sz="40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상자 5"/>
          <p:cNvSpPr txBox="1">
            <a:spLocks/>
          </p:cNvSpPr>
          <p:nvPr/>
        </p:nvSpPr>
        <p:spPr>
          <a:xfrm>
            <a:off x="9963150" y="1476375"/>
            <a:ext cx="1553210" cy="5911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DBF5D-8D35-43F8-90ED-58E61F93BB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" y="964565"/>
            <a:ext cx="3561715" cy="274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7F77E2-E055-42EB-87A8-40B61F6B16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4132580"/>
            <a:ext cx="3491230" cy="2248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09BE7-7C96-4FBC-835B-0566D2B31C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0" y="967740"/>
            <a:ext cx="2688590" cy="2746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4D922-D262-45D6-BD81-A487F8397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15" y="4121785"/>
            <a:ext cx="3686175" cy="2251075"/>
          </a:xfrm>
          <a:prstGeom prst="rect">
            <a:avLst/>
          </a:prstGeom>
        </p:spPr>
      </p:pic>
      <p:sp>
        <p:nvSpPr>
          <p:cNvPr id="17" name="텍스트 상자 10">
            <a:extLst>
              <a:ext uri="{FF2B5EF4-FFF2-40B4-BE49-F238E27FC236}">
                <a16:creationId xmlns:a16="http://schemas.microsoft.com/office/drawing/2014/main" id="{B0FE42B9-C316-454F-A43E-6ED93099CFD2}"/>
              </a:ext>
            </a:extLst>
          </p:cNvPr>
          <p:cNvSpPr txBox="1">
            <a:spLocks/>
          </p:cNvSpPr>
          <p:nvPr/>
        </p:nvSpPr>
        <p:spPr>
          <a:xfrm>
            <a:off x="5325745" y="3691890"/>
            <a:ext cx="12839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평면도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0">
            <a:extLst>
              <a:ext uri="{FF2B5EF4-FFF2-40B4-BE49-F238E27FC236}">
                <a16:creationId xmlns:a16="http://schemas.microsoft.com/office/drawing/2014/main" id="{DD88FE16-EF32-441C-9E41-5AB4B61DE98C}"/>
              </a:ext>
            </a:extLst>
          </p:cNvPr>
          <p:cNvSpPr txBox="1">
            <a:spLocks/>
          </p:cNvSpPr>
          <p:nvPr/>
        </p:nvSpPr>
        <p:spPr>
          <a:xfrm>
            <a:off x="5325745" y="6398895"/>
            <a:ext cx="12839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strike="noStrike" cap="none">
                <a:latin typeface="맑은 고딕" charset="0"/>
                <a:ea typeface="맑은 고딕" charset="0"/>
              </a:rPr>
              <a:t>정면도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0">
            <a:extLst>
              <a:ext uri="{FF2B5EF4-FFF2-40B4-BE49-F238E27FC236}">
                <a16:creationId xmlns:a16="http://schemas.microsoft.com/office/drawing/2014/main" id="{36D52C61-F2CB-447E-8E52-B3D7E11FBD0B}"/>
              </a:ext>
            </a:extLst>
          </p:cNvPr>
          <p:cNvSpPr txBox="1">
            <a:spLocks/>
          </p:cNvSpPr>
          <p:nvPr/>
        </p:nvSpPr>
        <p:spPr>
          <a:xfrm>
            <a:off x="9321165" y="6405245"/>
            <a:ext cx="12839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우측면도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0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5" r="-341"/>
          <a:stretch>
            <a:fillRect/>
          </a:stretch>
        </p:blipFill>
        <p:spPr>
          <a:xfrm>
            <a:off x="3713480" y="2344420"/>
            <a:ext cx="4011295" cy="3611245"/>
          </a:xfrm>
          <a:prstGeom prst="rect">
            <a:avLst/>
          </a:prstGeom>
          <a:noFill/>
        </p:spPr>
      </p:pic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III. 드론 제어시스템 (1)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>
            <a:spLocks/>
          </p:cNvSpPr>
          <p:nvPr/>
        </p:nvSpPr>
        <p:spPr>
          <a:xfrm>
            <a:off x="8308340" y="2284730"/>
            <a:ext cx="282829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조종기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송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/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수신기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" y="988695"/>
            <a:ext cx="2010410" cy="1410970"/>
          </a:xfrm>
          <a:prstGeom prst="rect">
            <a:avLst/>
          </a:prstGeom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417830" y="2536825"/>
            <a:ext cx="299783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아두이노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메가2560</a:t>
            </a:r>
          </a:p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ATMEGA 2560 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2355" y="3550285"/>
            <a:ext cx="854075" cy="89217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117475" y="4202430"/>
            <a:ext cx="3110865" cy="6477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GY_86 </a:t>
            </a:r>
          </a:p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가속도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/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자이로</a:t>
            </a:r>
            <a:r>
              <a:rPr lang="en-US" altLang="ko-KR" dirty="0">
                <a:latin typeface="맑은 고딕" charset="0"/>
                <a:ea typeface="맑은 고딕" charset="0"/>
              </a:rPr>
              <a:t>/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지자계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센서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5457825" y="981075"/>
            <a:ext cx="245999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GPS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센서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및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안테나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8254365" y="6355715"/>
            <a:ext cx="32111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텔레메트리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8272145" y="4568825"/>
            <a:ext cx="35344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적층</a:t>
            </a: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PCB </a:t>
            </a:r>
            <a:r>
              <a:rPr lang="en-US" altLang="ko-KR" sz="1800" b="0" strike="noStrike" cap="none" dirty="0" err="1">
                <a:latin typeface="맑은 고딕" charset="0"/>
                <a:ea typeface="맑은 고딕" charset="0"/>
              </a:rPr>
              <a:t>기판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8" name="도형 17"/>
          <p:cNvCxnSpPr>
            <a:cxnSpLocks/>
          </p:cNvCxnSpPr>
          <p:nvPr/>
        </p:nvCxnSpPr>
        <p:spPr>
          <a:xfrm flipH="1">
            <a:off x="6521450" y="4372610"/>
            <a:ext cx="1786890" cy="69850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도형 19"/>
          <p:cNvCxnSpPr>
            <a:cxnSpLocks/>
            <a:stCxn id="29" idx="1"/>
          </p:cNvCxnSpPr>
          <p:nvPr/>
        </p:nvCxnSpPr>
        <p:spPr>
          <a:xfrm flipH="1">
            <a:off x="6871335" y="5697855"/>
            <a:ext cx="1475105" cy="240030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도형 20"/>
          <p:cNvCxnSpPr>
            <a:cxnSpLocks/>
          </p:cNvCxnSpPr>
          <p:nvPr/>
        </p:nvCxnSpPr>
        <p:spPr>
          <a:xfrm>
            <a:off x="2538730" y="2006600"/>
            <a:ext cx="2093595" cy="185102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21"/>
          <p:cNvCxnSpPr>
            <a:cxnSpLocks/>
            <a:stCxn id="12" idx="3"/>
          </p:cNvCxnSpPr>
          <p:nvPr/>
        </p:nvCxnSpPr>
        <p:spPr>
          <a:xfrm>
            <a:off x="1916430" y="3996055"/>
            <a:ext cx="3541395" cy="8318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22"/>
          <p:cNvCxnSpPr>
            <a:cxnSpLocks/>
            <a:stCxn id="24" idx="1"/>
          </p:cNvCxnSpPr>
          <p:nvPr/>
        </p:nvCxnSpPr>
        <p:spPr>
          <a:xfrm flipH="1">
            <a:off x="7646670" y="1551305"/>
            <a:ext cx="699770" cy="2381885"/>
          </a:xfrm>
          <a:prstGeom prst="straightConnector1">
            <a:avLst/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75" y="941070"/>
            <a:ext cx="1811020" cy="1219835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14972" r="27370" b="27157"/>
          <a:stretch>
            <a:fillRect/>
          </a:stretch>
        </p:blipFill>
        <p:spPr>
          <a:xfrm>
            <a:off x="1021715" y="4884420"/>
            <a:ext cx="943610" cy="1303020"/>
          </a:xfrm>
          <a:prstGeom prst="rect">
            <a:avLst/>
          </a:prstGeom>
          <a:noFill/>
        </p:spPr>
      </p:pic>
      <p:sp>
        <p:nvSpPr>
          <p:cNvPr id="26" name="텍스트 상자 25"/>
          <p:cNvSpPr txBox="1">
            <a:spLocks/>
          </p:cNvSpPr>
          <p:nvPr/>
        </p:nvSpPr>
        <p:spPr>
          <a:xfrm>
            <a:off x="107950" y="6226810"/>
            <a:ext cx="367728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l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ESC(Electronic Speed Controller)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40" y="951865"/>
            <a:ext cx="758190" cy="1384300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075" y="5045710"/>
            <a:ext cx="1462405" cy="1304290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8F34D0-1CA0-4DCC-B760-C90CDCB02F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8" t="12781" r="17372" b="11994"/>
          <a:stretch/>
        </p:blipFill>
        <p:spPr>
          <a:xfrm rot="10800000">
            <a:off x="8293100" y="2688590"/>
            <a:ext cx="3491865" cy="1901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4470" cy="51498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III. </a:t>
            </a:r>
            <a:r>
              <a:rPr lang="en-US" altLang="ko-KR" sz="2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드론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제어시스템</a:t>
            </a: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(2)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부제목 6"/>
          <p:cNvSpPr txBox="1">
            <a:spLocks noGrp="1"/>
          </p:cNvSpPr>
          <p:nvPr>
            <p:ph type="subTitle" idx="1"/>
          </p:nvPr>
        </p:nvSpPr>
        <p:spPr>
          <a:xfrm>
            <a:off x="5998210" y="1637030"/>
            <a:ext cx="5657850" cy="23755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PCB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기판설계</a:t>
            </a:r>
            <a:b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:초기에는 Breadboard로 제어기 연결을 구성하였으나,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비행</a:t>
            </a: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시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외부환경</a:t>
            </a: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(바람, 비 등)</a:t>
            </a:r>
            <a:r>
              <a:rPr lang="ko-KR" altLang="en-US" sz="16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</a:t>
            </a: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breadboard는</a:t>
            </a: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부적</a:t>
            </a:r>
            <a:r>
              <a:rPr lang="ko-KR" altLang="en-US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합</a:t>
            </a:r>
          </a:p>
          <a:p>
            <a:pPr marL="742950" lvl="1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Wingdings" panose="05000000000000000000" pitchFamily="2" charset="2"/>
              <a:buChar char="ü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연결회로 PCB 설계</a:t>
            </a:r>
            <a:b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: EasyEDA라는 Web상 PCB 설계 Tool을 활용하여 회로설계 및 PCB layout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</a:t>
            </a: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실시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42950" lvl="1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Wingdings" panose="05000000000000000000" pitchFamily="2" charset="2"/>
              <a:buChar char="ü"/>
            </a:pPr>
            <a:r>
              <a:rPr lang="en-US" altLang="ko-KR" sz="16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설계 도면으로 PCB </a:t>
            </a:r>
            <a:r>
              <a:rPr lang="en-US" altLang="ko-KR" sz="16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발주</a:t>
            </a: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endParaRPr lang="ko-KR" altLang="en-US" sz="16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571500" indent="-5715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</a:pPr>
            <a:endParaRPr lang="ko-KR" altLang="en-US" sz="4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C:/Users/CIG/AppData/Roaming/PolarisOffice/ETemp/4128_17975792/image2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-251"/>
          <a:stretch>
            <a:fillRect/>
          </a:stretch>
        </p:blipFill>
        <p:spPr>
          <a:xfrm>
            <a:off x="681990" y="4201160"/>
            <a:ext cx="4525645" cy="2540635"/>
          </a:xfrm>
          <a:prstGeom prst="rect">
            <a:avLst/>
          </a:prstGeom>
          <a:noFill/>
        </p:spPr>
      </p:pic>
      <p:pic>
        <p:nvPicPr>
          <p:cNvPr id="3" name="Picture 2" descr="C:/Users/CIG/AppData/Roaming/PolarisOffice/ETemp/4128_17975792/image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15" b="141"/>
          <a:stretch>
            <a:fillRect/>
          </a:stretch>
        </p:blipFill>
        <p:spPr>
          <a:xfrm>
            <a:off x="476885" y="1130300"/>
            <a:ext cx="5521325" cy="2983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581025" y="333375"/>
            <a:ext cx="10365105" cy="51562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IV. 드론 소프트웨어 (1)  </a:t>
            </a:r>
            <a:endParaRPr lang="ko-KR" altLang="en-US" sz="2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447675" y="895350"/>
            <a:ext cx="11040110" cy="635"/>
          </a:xfrm>
          <a:prstGeom prst="line">
            <a:avLst/>
          </a:prstGeom>
          <a:ln w="6350" cap="flat" cmpd="sng">
            <a:solidFill>
              <a:schemeClr val="accent1">
                <a:alpha val="100000"/>
              </a:schemeClr>
            </a:solidFill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>
            <a:spLocks/>
          </p:cNvSpPr>
          <p:nvPr/>
        </p:nvSpPr>
        <p:spPr>
          <a:xfrm>
            <a:off x="796290" y="1099820"/>
            <a:ext cx="9506585" cy="17900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1750" indent="-31750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Tx/>
              <a:buNone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(1) MultiWii 오픈소스의 적용: 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742950" indent="-285750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/>
              <a:buChar char="§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아두이노 용으로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C언어</a:t>
            </a:r>
            <a:r>
              <a:rPr lang="ko-KR" altLang="en-US" sz="1400" b="0" strike="noStrike" cap="none" dirty="0">
                <a:latin typeface="맑은 고딕" charset="0"/>
                <a:ea typeface="맑은 고딕" charset="0"/>
              </a:rPr>
              <a:t>에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기반한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드론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오픈소</a:t>
            </a:r>
            <a:r>
              <a:rPr lang="ko-KR" altLang="en-US" sz="1400" b="0" strike="noStrike" cap="none" dirty="0">
                <a:latin typeface="맑은 고딕" charset="0"/>
                <a:ea typeface="맑은 고딕" charset="0"/>
              </a:rPr>
              <a:t>스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MultiWii를</a:t>
            </a: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400" b="0" strike="noStrike" cap="none" dirty="0" err="1">
                <a:latin typeface="맑은 고딕" charset="0"/>
                <a:ea typeface="맑은 고딕" charset="0"/>
              </a:rPr>
              <a:t>활용</a:t>
            </a:r>
            <a:br>
              <a:rPr lang="en-US" altLang="ko-KR" sz="1400" b="0" strike="noStrike" cap="none" dirty="0">
                <a:latin typeface="맑은 고딕" charset="0"/>
                <a:ea typeface="맑은 고딕" charset="0"/>
              </a:rPr>
            </a:b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2"/>
              </a:rPr>
              <a:t>https://github.com/multiwii/multiwii-firmware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42950" indent="-285750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/>
              <a:buChar char="§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Multiwii configuration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1200150" indent="-285750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PID 제어값 설정 :  비행테스트 시 P, I, D값을 조정하여 안정성을 테스트함.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  <a:p>
            <a:pPr marL="1200150" indent="-285750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/>
              <a:buChar char="ü"/>
            </a:pPr>
            <a:r>
              <a:rPr lang="en-US" altLang="ko-KR" sz="1400" b="0" strike="noStrike" cap="none" dirty="0">
                <a:latin typeface="맑은 고딕" charset="0"/>
                <a:ea typeface="맑은 고딕" charset="0"/>
              </a:rPr>
              <a:t>Calibaration: 자이로/가속도센서의 평형성 조정. 지자계 센서의 방향 조정. </a:t>
            </a:r>
            <a:endParaRPr lang="ko-KR" altLang="en-US" sz="14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/>
          <a:stretch>
            <a:fillRect/>
          </a:stretch>
        </p:blipFill>
        <p:spPr>
          <a:xfrm>
            <a:off x="643890" y="3019425"/>
            <a:ext cx="3709670" cy="342900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9315" y="3019425"/>
            <a:ext cx="5941695" cy="35312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Pages>17</Pages>
  <Words>1550</Words>
  <Characters>0</Characters>
  <Application>Microsoft Office PowerPoint</Application>
  <DocSecurity>0</DocSecurity>
  <PresentationFormat>Widescreen</PresentationFormat>
  <Lines>0</Lines>
  <Paragraphs>246</Paragraphs>
  <Slides>17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HY그래픽M</vt:lpstr>
      <vt:lpstr>맑은 고딕</vt:lpstr>
      <vt:lpstr>맑은 고딕</vt:lpstr>
      <vt:lpstr>Arial</vt:lpstr>
      <vt:lpstr>Trebuchet MS</vt:lpstr>
      <vt:lpstr>Wingdings</vt:lpstr>
      <vt:lpstr>Wingdings 3</vt:lpstr>
      <vt:lpstr>Facet</vt:lpstr>
      <vt:lpstr>드론 제작 및 호버링 구현</vt:lpstr>
      <vt:lpstr>목차</vt:lpstr>
      <vt:lpstr>I. 개요: 드론 구성요소 및 기능구현</vt:lpstr>
      <vt:lpstr>II. 드론 하드웨어</vt:lpstr>
      <vt:lpstr>II. 드론 부품 3D설계 및 프린팅</vt:lpstr>
      <vt:lpstr>II. 드론 3D CAD설계도</vt:lpstr>
      <vt:lpstr>III. 드론 제어시스템 (1)</vt:lpstr>
      <vt:lpstr>III. 드론 제어시스템(2)</vt:lpstr>
      <vt:lpstr>IV. 드론 소프트웨어 (1)  </vt:lpstr>
      <vt:lpstr>IV. 드론 소프트웨어 (2)</vt:lpstr>
      <vt:lpstr>III. 드론 소프트웨어 (3)</vt:lpstr>
      <vt:lpstr>IV. 드론 호버링 구현</vt:lpstr>
      <vt:lpstr>V. 비행 테스트 영상</vt:lpstr>
      <vt:lpstr>PowerPoint Presentation</vt:lpstr>
      <vt:lpstr>Appendix 1. 드론 제작 변천사</vt:lpstr>
      <vt:lpstr>Appendix 2. 기판 제작 변천사</vt:lpstr>
      <vt:lpstr>Appendix 3. Test 일지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Polaris Office</dc:creator>
  <cp:lastModifiedBy>광균 김</cp:lastModifiedBy>
  <cp:revision>6</cp:revision>
  <dcterms:modified xsi:type="dcterms:W3CDTF">2019-01-13T12:24:35Z</dcterms:modified>
</cp:coreProperties>
</file>